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5"/>
  </p:notesMasterIdLst>
  <p:sldIdLst>
    <p:sldId id="963" r:id="rId4"/>
    <p:sldId id="964" r:id="rId5"/>
    <p:sldId id="955" r:id="rId6"/>
    <p:sldId id="956" r:id="rId7"/>
    <p:sldId id="256" r:id="rId8"/>
    <p:sldId id="949" r:id="rId9"/>
    <p:sldId id="950" r:id="rId10"/>
    <p:sldId id="961" r:id="rId11"/>
    <p:sldId id="960" r:id="rId12"/>
    <p:sldId id="951" r:id="rId13"/>
    <p:sldId id="959" r:id="rId14"/>
    <p:sldId id="952" r:id="rId15"/>
    <p:sldId id="962" r:id="rId16"/>
    <p:sldId id="953" r:id="rId17"/>
    <p:sldId id="957" r:id="rId18"/>
    <p:sldId id="958" r:id="rId19"/>
    <p:sldId id="965" r:id="rId20"/>
    <p:sldId id="475" r:id="rId21"/>
    <p:sldId id="427" r:id="rId22"/>
    <p:sldId id="412" r:id="rId23"/>
    <p:sldId id="413" r:id="rId24"/>
    <p:sldId id="414" r:id="rId25"/>
    <p:sldId id="441" r:id="rId26"/>
    <p:sldId id="415" r:id="rId27"/>
    <p:sldId id="417" r:id="rId28"/>
    <p:sldId id="419" r:id="rId29"/>
    <p:sldId id="420" r:id="rId30"/>
    <p:sldId id="442" r:id="rId31"/>
    <p:sldId id="966" r:id="rId32"/>
    <p:sldId id="416" r:id="rId33"/>
    <p:sldId id="4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8081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3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Networks are not random connections between people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9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2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util.us/issue/18/genius/how-crowdsourcing-turned-on-m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Project milestone 1</a:t>
            </a:r>
          </a:p>
          <a:p>
            <a:pPr lvl="1"/>
            <a:r>
              <a:rPr lang="en-US" dirty="0"/>
              <a:t>Due Oct 14 (Next Friday)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1: Midterm project pitch and discussion</a:t>
            </a:r>
          </a:p>
          <a:p>
            <a:pPr lvl="3"/>
            <a:r>
              <a:rPr lang="en-US" dirty="0"/>
              <a:t>Nov 4: Milestone 2 report</a:t>
            </a:r>
          </a:p>
        </p:txBody>
      </p:sp>
    </p:spTree>
    <p:extLst>
      <p:ext uri="{BB962C8B-B14F-4D97-AF65-F5344CB8AC3E}">
        <p14:creationId xmlns:p14="http://schemas.microsoft.com/office/powerpoint/2010/main" val="210107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BAEA-E3FF-FA4C-8D4A-302AC1F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E67A-239C-DB4E-A2BD-5F767A3A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266" cy="4814326"/>
          </a:xfrm>
        </p:spPr>
        <p:txBody>
          <a:bodyPr>
            <a:normAutofit/>
          </a:bodyPr>
          <a:lstStyle/>
          <a:p>
            <a:r>
              <a:rPr lang="en-US" dirty="0"/>
              <a:t>Given we can reach most people in a small number of hops, can we utilize the people in networks to help with tasks.</a:t>
            </a:r>
          </a:p>
          <a:p>
            <a:endParaRPr lang="en-US" dirty="0"/>
          </a:p>
          <a:p>
            <a:r>
              <a:rPr lang="en-US" dirty="0"/>
              <a:t>Not that trivial</a:t>
            </a:r>
          </a:p>
          <a:p>
            <a:pPr lvl="1"/>
            <a:r>
              <a:rPr lang="en-US" dirty="0"/>
              <a:t>A replication of the small world experiment using emails has faced a high-level of drop-out rate since people are not motivated in attending.</a:t>
            </a:r>
          </a:p>
          <a:p>
            <a:pPr lvl="1"/>
            <a:endParaRPr lang="en-US" dirty="0"/>
          </a:p>
          <a:p>
            <a:r>
              <a:rPr lang="en-US" dirty="0"/>
              <a:t>Need proper incentives:</a:t>
            </a:r>
          </a:p>
          <a:p>
            <a:pPr lvl="1"/>
            <a:r>
              <a:rPr lang="en-US" dirty="0"/>
              <a:t>See more in the seminal paper of query incentive networks</a:t>
            </a:r>
          </a:p>
        </p:txBody>
      </p:sp>
    </p:spTree>
    <p:extLst>
      <p:ext uri="{BB962C8B-B14F-4D97-AF65-F5344CB8AC3E}">
        <p14:creationId xmlns:p14="http://schemas.microsoft.com/office/powerpoint/2010/main" val="101543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252C-8886-AB49-A8B3-ED76A4CD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Incentive Networks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[Kleinberg and Raghavan, 2005]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132-E036-7948-82DC-C34B34A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696"/>
          </a:xfrm>
        </p:spPr>
        <p:txBody>
          <a:bodyPr/>
          <a:lstStyle/>
          <a:p>
            <a:r>
              <a:rPr lang="en-US" dirty="0"/>
              <a:t>Formalize the theoretical discussion on incentives in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Successful example: DARPA network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5A32-7D74-5349-847F-2DE40B4D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86" y="2278442"/>
            <a:ext cx="2323475" cy="200337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072E39-36E6-A147-9780-18D80759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" y="4826374"/>
            <a:ext cx="3280240" cy="19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TRI Research Scientist Betty Whitaker with DARPA red balloon">
            <a:extLst>
              <a:ext uri="{FF2B5EF4-FFF2-40B4-BE49-F238E27FC236}">
                <a16:creationId xmlns:a16="http://schemas.microsoft.com/office/drawing/2014/main" id="{71D91AD7-29D3-8E4D-B527-EECD1B26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12" y="4903801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 red balloons-- and one&amp;#39;s in Charlottesville! | The Hook -  Charlottesville&amp;#39;s weekly newspaper, news magazine">
            <a:extLst>
              <a:ext uri="{FF2B5EF4-FFF2-40B4-BE49-F238E27FC236}">
                <a16:creationId xmlns:a16="http://schemas.microsoft.com/office/drawing/2014/main" id="{ED30B756-A0D4-4D49-9DC4-CCCDD488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51" y="4281818"/>
            <a:ext cx="187833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9833" cy="49008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DARPA shredder challenge, 2011</a:t>
            </a:r>
          </a:p>
          <a:p>
            <a:pPr lvl="1"/>
            <a:r>
              <a:rPr lang="en-US" dirty="0"/>
              <a:t>Goal: Piece together the information in shredded paper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First team to complete 5 puzzles win $50,000</a:t>
            </a:r>
          </a:p>
          <a:p>
            <a:pPr lvl="1"/>
            <a:r>
              <a:rPr lang="en-US" dirty="0"/>
              <a:t>Duration: October 27, 2011 to December 4, 2011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</p:txBody>
      </p:sp>
      <p:pic>
        <p:nvPicPr>
          <p:cNvPr id="3076" name="Picture 4" descr="Shredded Paper – Waste Reduction &amp; Recycling">
            <a:extLst>
              <a:ext uri="{FF2B5EF4-FFF2-40B4-BE49-F238E27FC236}">
                <a16:creationId xmlns:a16="http://schemas.microsoft.com/office/drawing/2014/main" id="{0DFBDAF5-3FFF-A142-9BE5-7155B5B7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04" y="3049513"/>
            <a:ext cx="1896652" cy="16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CE443AD-79F8-AD48-8DDB-FE6C2A4107CD}"/>
              </a:ext>
            </a:extLst>
          </p:cNvPr>
          <p:cNvSpPr/>
          <p:nvPr/>
        </p:nvSpPr>
        <p:spPr>
          <a:xfrm>
            <a:off x="4065315" y="3636512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8CF8-571F-624F-9C33-CAC873CE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86" y="2677218"/>
            <a:ext cx="1835518" cy="246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3AFF6-9543-DF47-97CE-23EE4C93D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73" y="2637295"/>
            <a:ext cx="1960283" cy="249981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577B34B-16BB-4C41-9FF0-36847BC100E5}"/>
              </a:ext>
            </a:extLst>
          </p:cNvPr>
          <p:cNvSpPr/>
          <p:nvPr/>
        </p:nvSpPr>
        <p:spPr>
          <a:xfrm>
            <a:off x="6843165" y="3612421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49833" cy="5032375"/>
          </a:xfrm>
        </p:spPr>
        <p:txBody>
          <a:bodyPr>
            <a:normAutofit/>
          </a:bodyPr>
          <a:lstStyle/>
          <a:p>
            <a:r>
              <a:rPr lang="en-US" dirty="0"/>
              <a:t>UCSD team tried the same method as MIT team did in network challenge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Solved 3 (out of 5) puzzles in 5 days</a:t>
            </a:r>
          </a:p>
          <a:p>
            <a:r>
              <a:rPr lang="en-US" dirty="0"/>
              <a:t>No progress after that</a:t>
            </a:r>
          </a:p>
          <a:p>
            <a:pPr lvl="1"/>
            <a:r>
              <a:rPr lang="en-US" dirty="0"/>
              <a:t>Too many sabotage attempts to ruin their results</a:t>
            </a:r>
          </a:p>
          <a:p>
            <a:pPr lvl="1"/>
            <a:r>
              <a:rPr lang="en-US" dirty="0"/>
              <a:t>Designing mechanisms </a:t>
            </a:r>
            <a:r>
              <a:rPr lang="en-US" b="1" dirty="0">
                <a:solidFill>
                  <a:schemeClr val="accent1"/>
                </a:solidFill>
              </a:rPr>
              <a:t>robust</a:t>
            </a:r>
            <a:r>
              <a:rPr lang="en-US" dirty="0"/>
              <a:t> to adversarial attacks is important but non-trivial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C3A9-41D0-564A-A66B-D15434A1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306901"/>
            <a:ext cx="3711055" cy="24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3541E-E97E-FC43-8FC5-6DF9F83B7147}"/>
              </a:ext>
            </a:extLst>
          </p:cNvPr>
          <p:cNvSpPr txBox="1"/>
          <p:nvPr/>
        </p:nvSpPr>
        <p:spPr>
          <a:xfrm>
            <a:off x="5278755" y="2306901"/>
            <a:ext cx="6153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“However, the crowd was hopeless against a determined attacker. Before the first attack, our progress on the fourth puzzle had combined </a:t>
            </a:r>
            <a:r>
              <a:rPr lang="en-US" dirty="0">
                <a:solidFill>
                  <a:schemeClr val="accent1"/>
                </a:solidFill>
              </a:rPr>
              <a:t>39,299 moves by 342 users over more than 38 hours</a:t>
            </a:r>
            <a:r>
              <a:rPr lang="en-US" dirty="0"/>
              <a:t>. Destroying all this progress required just </a:t>
            </a:r>
            <a:r>
              <a:rPr lang="en-US" dirty="0">
                <a:solidFill>
                  <a:schemeClr val="accent1"/>
                </a:solidFill>
              </a:rPr>
              <a:t>416 moves by one attacker in about an hour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creation took 100 times as many moves and about 40 times longer than destruction</a:t>
            </a:r>
            <a:r>
              <a:rPr lang="en-US" dirty="0"/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DF80F-AAFB-1D4B-B74C-08221D6E8958}"/>
              </a:ext>
            </a:extLst>
          </p:cNvPr>
          <p:cNvSpPr txBox="1"/>
          <p:nvPr/>
        </p:nvSpPr>
        <p:spPr>
          <a:xfrm>
            <a:off x="7957185" y="4341811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How Crowdsourcing Turned On Me</a:t>
            </a:r>
            <a:r>
              <a:rPr lang="en-US" sz="1200" dirty="0"/>
              <a:t>. Iyad </a:t>
            </a:r>
            <a:r>
              <a:rPr lang="en-US" sz="1200" dirty="0" err="1"/>
              <a:t>Rahwan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7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4ECD-6E27-454E-A778-F958BF9E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4517E-F022-8F42-991A-8D5FEA20E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890" cy="4351338"/>
          </a:xfrm>
        </p:spPr>
        <p:txBody>
          <a:bodyPr/>
          <a:lstStyle/>
          <a:p>
            <a:r>
              <a:rPr lang="en-US" dirty="0"/>
              <a:t>Influence maximization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[Who should we start to ask questions?]</a:t>
            </a:r>
          </a:p>
          <a:p>
            <a:pPr lvl="1"/>
            <a:r>
              <a:rPr lang="en-US" dirty="0"/>
              <a:t>You can send products to K people to try on</a:t>
            </a:r>
          </a:p>
          <a:p>
            <a:pPr lvl="1"/>
            <a:r>
              <a:rPr lang="en-US" dirty="0"/>
              <a:t>Assume people who try the product will tell their neighbors with some probability</a:t>
            </a:r>
          </a:p>
          <a:p>
            <a:pPr lvl="1"/>
            <a:r>
              <a:rPr lang="en-US" dirty="0"/>
              <a:t>Who should you choose to send the products maximize the expected number of people knowing your product?</a:t>
            </a:r>
          </a:p>
        </p:txBody>
      </p:sp>
      <p:pic>
        <p:nvPicPr>
          <p:cNvPr id="4098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F4373605-7E38-234D-81A6-7A787BED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57" y="4001294"/>
            <a:ext cx="4096011" cy="277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BB93D6-B34B-B34A-91A3-C1164F5CB94B}"/>
              </a:ext>
            </a:extLst>
          </p:cNvPr>
          <p:cNvSpPr txBox="1"/>
          <p:nvPr/>
        </p:nvSpPr>
        <p:spPr>
          <a:xfrm>
            <a:off x="5909124" y="3953489"/>
            <a:ext cx="61974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Generally a NP-hard question.</a:t>
            </a:r>
          </a:p>
          <a:p>
            <a:endParaRPr lang="en-US" sz="2400" dirty="0"/>
          </a:p>
          <a:p>
            <a:r>
              <a:rPr lang="en-US" sz="2400" dirty="0"/>
              <a:t>There exists efficient approximation algorithms, </a:t>
            </a:r>
          </a:p>
          <a:p>
            <a:r>
              <a:rPr lang="en-US" sz="2400" dirty="0"/>
              <a:t>if you know the network structure.</a:t>
            </a:r>
          </a:p>
          <a:p>
            <a:endParaRPr lang="en-US" sz="2400" dirty="0"/>
          </a:p>
          <a:p>
            <a:r>
              <a:rPr lang="en-US" sz="2400" dirty="0"/>
              <a:t>What if you don’t know the network structure?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and sampling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2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AI for social good:</a:t>
            </a:r>
            <a:br>
              <a:rPr lang="en-US" dirty="0"/>
            </a:br>
            <a:r>
              <a:rPr lang="en-US" dirty="0"/>
              <a:t>Taking interventions to prevent HIV for homelessness youth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[Wilder et al. 2021]</a:t>
            </a:r>
          </a:p>
          <a:p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Recruit “peer leaders” in drop-in centers</a:t>
            </a:r>
          </a:p>
          <a:p>
            <a:pPr lvl="1"/>
            <a:r>
              <a:rPr lang="en-US" dirty="0"/>
              <a:t>Train the leaders and have them help disseminate the information</a:t>
            </a:r>
          </a:p>
          <a:p>
            <a:pPr lvl="1"/>
            <a:r>
              <a:rPr lang="en-US" dirty="0"/>
              <a:t>Adapt techniques from influence maximization to maximize the information spread</a:t>
            </a:r>
          </a:p>
          <a:p>
            <a:endParaRPr lang="en-US" dirty="0"/>
          </a:p>
          <a:p>
            <a:r>
              <a:rPr lang="en-US" dirty="0"/>
              <a:t>Help reduce 31% chance of risky behavior</a:t>
            </a:r>
          </a:p>
        </p:txBody>
      </p:sp>
    </p:spTree>
    <p:extLst>
      <p:ext uri="{BB962C8B-B14F-4D97-AF65-F5344CB8AC3E}">
        <p14:creationId xmlns:p14="http://schemas.microsoft.com/office/powerpoint/2010/main" val="1820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Challenges/Opportunities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could create biases in data collection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Saveski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et al. 2017]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Opinion formation: Human opinions might be influenced by networks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2377440"/>
            <a:ext cx="2162275" cy="2039816"/>
          </a:xfrm>
          <a:prstGeom prst="rect">
            <a:avLst/>
          </a:prstGeom>
        </p:spPr>
      </p:pic>
      <p:pic>
        <p:nvPicPr>
          <p:cNvPr id="1026" name="Picture 2" descr="https://ars.els-cdn.com/content/image/1-s2.0-S0959378015000369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67" y="4839849"/>
            <a:ext cx="5276338" cy="18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1989" y="5599647"/>
            <a:ext cx="2166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[Williams et al. 2015]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2003" y="2963405"/>
            <a:ext cx="4789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Neighbors might have similar opinions</a:t>
            </a:r>
          </a:p>
          <a:p>
            <a:r>
              <a:rPr lang="en-US" dirty="0"/>
              <a:t>Break the common “independence” assumption</a:t>
            </a:r>
          </a:p>
        </p:txBody>
      </p:sp>
    </p:spTree>
    <p:extLst>
      <p:ext uri="{BB962C8B-B14F-4D97-AF65-F5344CB8AC3E}">
        <p14:creationId xmlns:p14="http://schemas.microsoft.com/office/powerpoint/2010/main" val="7596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4E9CC-BD37-004E-B43F-D680D4ED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1111345"/>
            <a:ext cx="3345180" cy="4870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03493-7089-9048-A0D4-3AC657A01A9F}"/>
              </a:ext>
            </a:extLst>
          </p:cNvPr>
          <p:cNvSpPr txBox="1"/>
          <p:nvPr/>
        </p:nvSpPr>
        <p:spPr>
          <a:xfrm>
            <a:off x="5509895" y="508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www.cs.cornell.edu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/home/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kleinber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/networks-book/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5B615-200A-B14F-AC41-A07C1855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45" y="2045225"/>
            <a:ext cx="6478270" cy="27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9154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 </a:t>
            </a:r>
          </a:p>
          <a:p>
            <a:pPr lvl="1"/>
            <a:r>
              <a:rPr lang="en-US" dirty="0"/>
              <a:t>Due: </a:t>
            </a:r>
            <a:r>
              <a:rPr lang="en-US" strike="sngStrike" dirty="0"/>
              <a:t>Oct 13 (Wednesday)</a:t>
            </a:r>
          </a:p>
          <a:p>
            <a:pPr lvl="1"/>
            <a:r>
              <a:rPr lang="en-US" dirty="0"/>
              <a:t>Extended to Oct 17 (Monday)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observance of fall break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Office hours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have blocked time till 6pm after each lecture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Will stay for questions and then go back to my office (McKelvey 2010A)</a:t>
            </a:r>
          </a:p>
        </p:txBody>
      </p:sp>
    </p:spTree>
    <p:extLst>
      <p:ext uri="{BB962C8B-B14F-4D97-AF65-F5344CB8AC3E}">
        <p14:creationId xmlns:p14="http://schemas.microsoft.com/office/powerpoint/2010/main" val="23839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66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74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48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5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4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(strictly) proper </a:t>
                </a:r>
                <a:r>
                  <a:rPr lang="en-US" dirty="0">
                    <a:solidFill>
                      <a:schemeClr val="accent2"/>
                    </a:solidFill>
                  </a:rPr>
                  <a:t>if and only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</a:p>
              <a:p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subgradient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42133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3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66A-ED15-8B49-92D7-27533E5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Automatic Market Makers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12CA-6785-DC44-82BD-DFEA1DD1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Traditional market mechanisms might not work when the market is </a:t>
            </a:r>
            <a:r>
              <a:rPr lang="en-US" dirty="0">
                <a:solidFill>
                  <a:schemeClr val="accent1"/>
                </a:solidFill>
              </a:rPr>
              <a:t>thin</a:t>
            </a:r>
          </a:p>
        </p:txBody>
      </p:sp>
      <p:pic>
        <p:nvPicPr>
          <p:cNvPr id="4" name="Picture 4" descr="https://upload.wikimedia.org/wikipedia/commons/thumb/1/14/Order_book_depth_chart.gif/300px-Order_book_depth_chart.gif">
            <a:extLst>
              <a:ext uri="{FF2B5EF4-FFF2-40B4-BE49-F238E27FC236}">
                <a16:creationId xmlns:a16="http://schemas.microsoft.com/office/drawing/2014/main" id="{F2618417-1758-C749-873A-09D7D82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" y="2478301"/>
            <a:ext cx="4978700" cy="38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611708" cy="4870597"/>
          </a:xfrm>
        </p:spPr>
        <p:txBody>
          <a:bodyPr>
            <a:normAutofit/>
          </a:bodyPr>
          <a:lstStyle/>
          <a:p>
            <a:r>
              <a:rPr lang="en-US" dirty="0"/>
              <a:t>For each of the student presentations, please fill in the peer review form.</a:t>
            </a:r>
          </a:p>
          <a:p>
            <a:pPr lvl="1"/>
            <a:r>
              <a:rPr lang="en-US" dirty="0"/>
              <a:t>The link to the form will be posted on the course website before the lecture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Please try to submit the form </a:t>
            </a:r>
            <a:r>
              <a:rPr lang="en-US" b="1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r>
              <a:rPr lang="en-US" dirty="0"/>
              <a:t>Please be polite. List positives and points to improve. Be constructive.</a:t>
            </a:r>
          </a:p>
          <a:p>
            <a:r>
              <a:rPr lang="en-US" dirty="0"/>
              <a:t>The feedback will be anonymous to the presenters but not anonymous to CJ.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82436-85D9-5219-6786-3EFDE2F2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5" y="2764076"/>
            <a:ext cx="4234543" cy="20949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5B056C-B41B-069A-F2C4-7258450BA8D8}"/>
              </a:ext>
            </a:extLst>
          </p:cNvPr>
          <p:cNvSpPr/>
          <p:nvPr/>
        </p:nvSpPr>
        <p:spPr>
          <a:xfrm>
            <a:off x="2402414" y="4150190"/>
            <a:ext cx="1923142" cy="58057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Automatic Market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the market maker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See Hanson’s papers in the optional readings of the Prediction Market lecture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821" t="-196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Over to Presenters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11</a:t>
            </a:r>
            <a:br>
              <a:rPr lang="en-US" sz="4000" dirty="0"/>
            </a:br>
            <a:r>
              <a:rPr lang="en-US" sz="4000" dirty="0"/>
              <a:t>Additional Discussion for DARPA Network Challenge:</a:t>
            </a:r>
            <a:br>
              <a:rPr lang="en-US" sz="4000" dirty="0"/>
            </a:br>
            <a:r>
              <a:rPr lang="en-US" sz="4000" dirty="0"/>
              <a:t>Incentives and Learning in Networks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F1-444D-6D43-94A0-C34B2D57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3280" cy="1325563"/>
          </a:xfrm>
        </p:spPr>
        <p:txBody>
          <a:bodyPr>
            <a:normAutofit/>
          </a:bodyPr>
          <a:lstStyle/>
          <a:p>
            <a:r>
              <a:rPr lang="en-US" dirty="0"/>
              <a:t>The Small-World Experiment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[Stanley Milgram, 1967]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9BE00B-FCC2-0240-85A6-D9245631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35" y="2141842"/>
            <a:ext cx="4035121" cy="40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E38650-2D14-BF4F-945F-F902612C981F}"/>
              </a:ext>
            </a:extLst>
          </p:cNvPr>
          <p:cNvSpPr txBox="1">
            <a:spLocks/>
          </p:cNvSpPr>
          <p:nvPr/>
        </p:nvSpPr>
        <p:spPr>
          <a:xfrm>
            <a:off x="5040856" y="2084526"/>
            <a:ext cx="68792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hops does it take to deliver a mail from a person in Nebraska/Kansas to a person in Massachusetts?</a:t>
            </a:r>
          </a:p>
          <a:p>
            <a:endParaRPr lang="en-US" dirty="0"/>
          </a:p>
          <a:p>
            <a:r>
              <a:rPr lang="en-US" dirty="0"/>
              <a:t>A person can only pass the mail to someone she/he knows in a first-name basis.</a:t>
            </a:r>
          </a:p>
          <a:p>
            <a:endParaRPr lang="en-US" dirty="0"/>
          </a:p>
          <a:p>
            <a:r>
              <a:rPr lang="en-US" dirty="0"/>
              <a:t>Average: Around 5.5~6 hops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Six degrees of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BFCC5-8CB3-354D-9982-21EB56AA4135}"/>
              </a:ext>
            </a:extLst>
          </p:cNvPr>
          <p:cNvSpPr txBox="1"/>
          <p:nvPr/>
        </p:nvSpPr>
        <p:spPr>
          <a:xfrm>
            <a:off x="8119731" y="6211669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There are criticisms on the methodology,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the results are still very impressive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A795-785A-1848-A65E-E990CABA9A6F}"/>
              </a:ext>
            </a:extLst>
          </p:cNvPr>
          <p:cNvSpPr txBox="1"/>
          <p:nvPr/>
        </p:nvSpPr>
        <p:spPr>
          <a:xfrm>
            <a:off x="1246698" y="6492875"/>
            <a:ext cx="30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[The figure is from Wikipedia]</a:t>
            </a:r>
          </a:p>
        </p:txBody>
      </p:sp>
    </p:spTree>
    <p:extLst>
      <p:ext uri="{BB962C8B-B14F-4D97-AF65-F5344CB8AC3E}">
        <p14:creationId xmlns:p14="http://schemas.microsoft.com/office/powerpoint/2010/main" val="35944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89F6-D824-E34A-B83F-B818CC1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Small-World Networks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[Watts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Strogatz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Nature 1998]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D84B-8BEA-9945-B353-2B656D72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5904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People form “cliques” (my friends are usually my friends’ friends)</a:t>
            </a:r>
          </a:p>
          <a:p>
            <a:pPr lvl="1"/>
            <a:r>
              <a:rPr lang="en-US" dirty="0"/>
              <a:t>There are some random links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“One of the models” that explain the small world phenomenon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F6A94-2785-A143-AEF1-8B5B7462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3209290"/>
            <a:ext cx="1514399" cy="191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3A1B6-94E1-9647-BE37-31F1FD3B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27" y="3209290"/>
            <a:ext cx="1832767" cy="1944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1B026-E1F4-D14B-9F3B-6E1A6F661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62" y="3302476"/>
            <a:ext cx="1660676" cy="187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F65B1-EDCF-B444-86EA-40A9D421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240" y="5088698"/>
            <a:ext cx="4870174" cy="5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2FACF0-5B94-FF4B-906D-ABFFC72F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94" y="2288800"/>
            <a:ext cx="4450706" cy="41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24A64-BEEA-7648-916E-8402C65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99937" cy="1325563"/>
          </a:xfrm>
        </p:spPr>
        <p:txBody>
          <a:bodyPr/>
          <a:lstStyle/>
          <a:p>
            <a:r>
              <a:rPr lang="en-US" dirty="0"/>
              <a:t>Another Social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42DF-4CC6-7E44-A37A-5E9D64E4C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497"/>
            <a:ext cx="10515600" cy="4244465"/>
          </a:xfrm>
        </p:spPr>
        <p:txBody>
          <a:bodyPr/>
          <a:lstStyle/>
          <a:p>
            <a:r>
              <a:rPr lang="en-US" dirty="0"/>
              <a:t>Preferential Attachments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Barabási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–Albert Model)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People join the network one by one</a:t>
            </a:r>
          </a:p>
          <a:p>
            <a:pPr lvl="1"/>
            <a:r>
              <a:rPr lang="en-US" dirty="0"/>
              <a:t>Attach (form edges) to existing members</a:t>
            </a:r>
          </a:p>
          <a:p>
            <a:pPr lvl="1"/>
            <a:r>
              <a:rPr lang="en-US" dirty="0"/>
              <a:t>Attach probability proportional to edges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Explains the rich-gets-richer effect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2D4-A6D7-F24D-84B5-C4BF43AA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Friendship Paradox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[Scott L. Feld. 1991]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6C95-80B5-E54A-AB7D-C73FC308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1838" cy="4667250"/>
          </a:xfrm>
        </p:spPr>
        <p:txBody>
          <a:bodyPr/>
          <a:lstStyle/>
          <a:p>
            <a:r>
              <a:rPr lang="en-US" dirty="0"/>
              <a:t>On average, do your friends have more friends than you have?</a:t>
            </a:r>
          </a:p>
          <a:p>
            <a:pPr lvl="1"/>
            <a:r>
              <a:rPr lang="en-US" dirty="0"/>
              <a:t>Yes, if we take the average over everyone in the network.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Local observations could be distorted by the network structure</a:t>
            </a:r>
          </a:p>
          <a:p>
            <a:pPr lvl="1"/>
            <a:r>
              <a:rPr lang="en-US" dirty="0"/>
              <a:t>One’s friends are happier, wealthier, more popular…</a:t>
            </a:r>
          </a:p>
        </p:txBody>
      </p:sp>
      <p:pic>
        <p:nvPicPr>
          <p:cNvPr id="1026" name="Picture 2" descr="Star (graph theory) - Wikipedia">
            <a:extLst>
              <a:ext uri="{FF2B5EF4-FFF2-40B4-BE49-F238E27FC236}">
                <a16:creationId xmlns:a16="http://schemas.microsoft.com/office/drawing/2014/main" id="{2B6AA4BC-98C4-CE45-83E1-A40F6F2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07" y="2924304"/>
            <a:ext cx="1966588" cy="1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/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Average # friends: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7∗1+7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=1.75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Average # friends a person’s friends have: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6.25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blipFill>
                <a:blip r:embed="rId4"/>
                <a:stretch>
                  <a:fillRect l="-1254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22727</TotalTime>
  <Words>1646</Words>
  <Application>Microsoft Macintosh PowerPoint</Application>
  <PresentationFormat>Widescreen</PresentationFormat>
  <Paragraphs>250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Logistics</vt:lpstr>
      <vt:lpstr>Logistics: Peer Reviews</vt:lpstr>
      <vt:lpstr>Switch Over to Presenters</vt:lpstr>
      <vt:lpstr>Lecture 11 Additional Discussion for DARPA Network Challenge: Incentives and Learning in Networks </vt:lpstr>
      <vt:lpstr>The Small-World Experiment [Stanley Milgram, 1967]</vt:lpstr>
      <vt:lpstr>Small-World Networks [Watts and Strogatz, Nature 1998]</vt:lpstr>
      <vt:lpstr>Another Social Network Model</vt:lpstr>
      <vt:lpstr>Friendship Paradox [Scott L. Feld. 1991]</vt:lpstr>
      <vt:lpstr>Utilizing the Power of Networks</vt:lpstr>
      <vt:lpstr>Query Incentive Networks [Kleinberg and Raghavan, 2005]</vt:lpstr>
      <vt:lpstr>Generalize the Results from DARPA Network Challenge</vt:lpstr>
      <vt:lpstr>Generalize the Results from DARPA Network Challenge</vt:lpstr>
      <vt:lpstr>Utilizing the Power of Networks</vt:lpstr>
      <vt:lpstr>Utilizing the Power of Networks</vt:lpstr>
      <vt:lpstr>Other Challenges/Opportunities of Networks</vt:lpstr>
      <vt:lpstr>PowerPoint Presentation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Designing Automatic Market Makers</vt:lpstr>
      <vt:lpstr>Designing Automatic Market Makers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2237</cp:revision>
  <cp:lastPrinted>2019-09-30T20:15:22Z</cp:lastPrinted>
  <dcterms:created xsi:type="dcterms:W3CDTF">2017-08-24T15:35:37Z</dcterms:created>
  <dcterms:modified xsi:type="dcterms:W3CDTF">2022-10-03T18:01:46Z</dcterms:modified>
</cp:coreProperties>
</file>